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68" r:id="rId15"/>
    <p:sldId id="272" r:id="rId16"/>
    <p:sldId id="269" r:id="rId17"/>
    <p:sldId id="270" r:id="rId18"/>
  </p:sldIdLst>
  <p:sldSz cx="12192000" cy="6858000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lières, Benoit" initials="VB" lastIdx="1" clrIdx="0">
    <p:extLst>
      <p:ext uri="{19B8F6BF-5375-455C-9EA6-DF929625EA0E}">
        <p15:presenceInfo xmlns:p15="http://schemas.microsoft.com/office/powerpoint/2012/main" userId="S-1-5-21-284561328-3550934314-4080440023-60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50" r:id="rId5"/>
    <p:sldLayoutId id="2147483744" r:id="rId6"/>
    <p:sldLayoutId id="2147483745" r:id="rId7"/>
    <p:sldLayoutId id="2147483746" r:id="rId8"/>
    <p:sldLayoutId id="2147483749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bsences@noiretor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noit.valli&#232;res@noiretor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le.gagnon@noiretor.com" TargetMode="External"/><Relationship Id="rId2" Type="http://schemas.openxmlformats.org/officeDocument/2006/relationships/hyperlink" Target="mailto:benoit.vallieres@noireto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mailto:isabelle.pedneault@csrsaguenay.qc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69E1A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7650D-34FC-43D4-88BA-369172CB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fr-CA" sz="7400" dirty="0">
                <a:solidFill>
                  <a:srgbClr val="FBF9F6"/>
                </a:solidFill>
                <a:latin typeface="Imprint MT Shadow" panose="04020605060303030202" pitchFamily="82" charset="0"/>
              </a:rPr>
              <a:t>Sport-Études Basketball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7F2B6-3CDF-4C7D-92BE-B91295F4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fr-CA" sz="5400" dirty="0">
                <a:solidFill>
                  <a:srgbClr val="FBF9F6"/>
                </a:solidFill>
              </a:rPr>
              <a:t> </a:t>
            </a:r>
            <a:r>
              <a:rPr lang="fr-CA" sz="5400" dirty="0">
                <a:solidFill>
                  <a:srgbClr val="FBF9F6"/>
                </a:solidFill>
                <a:latin typeface="Arial Narrow" panose="020B0606020202030204" pitchFamily="34" charset="0"/>
              </a:rPr>
              <a:t>Mustangs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B0153-6A62-4112-AB41-0A648ECD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164443"/>
            <a:ext cx="3368969" cy="252911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C36A8-126C-41B4-BCA9-D3A10A5D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Évaluation / Assiduité / Aide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20CE7-99D6-4A9A-9E97-2C2C2A14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3 évaluations sport-études durant l’année (Nov. , Fév. , Juin)</a:t>
            </a:r>
          </a:p>
          <a:p>
            <a:r>
              <a:rPr lang="fr-CA" dirty="0"/>
              <a:t>Assiduité en haut de 90% (évaluations)</a:t>
            </a:r>
          </a:p>
          <a:p>
            <a:r>
              <a:rPr lang="fr-CA" dirty="0"/>
              <a:t>Motivation d’absence: </a:t>
            </a:r>
            <a:r>
              <a:rPr lang="fr-CA" dirty="0">
                <a:hlinkClick r:id="rId2"/>
              </a:rPr>
              <a:t>absences@noiretor.com</a:t>
            </a:r>
            <a:r>
              <a:rPr lang="fr-CA" dirty="0"/>
              <a:t> ou 418-698-5000 (6576)</a:t>
            </a:r>
          </a:p>
          <a:p>
            <a:r>
              <a:rPr lang="fr-CA" dirty="0"/>
              <a:t>Blessures: Court, moyen et long terme (Kiné)</a:t>
            </a:r>
          </a:p>
          <a:p>
            <a:r>
              <a:rPr lang="fr-CA" dirty="0"/>
              <a:t>Récupérations scolaires obligatoires et volontaires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Nous poursuivons l’éducation en lien avec les valeurs scolaires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42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B64A0-1866-428A-8DC3-754B5208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Installations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3E7936-31A5-4EE0-905D-D5EC801BD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1879994"/>
            <a:ext cx="3643187" cy="236712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CEBA53-8F19-44CD-88D1-DF591EF438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" y="4343828"/>
            <a:ext cx="3643186" cy="23671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57AAE-9CBE-4DE3-A741-6FC74F374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7909" y="1879995"/>
            <a:ext cx="3890858" cy="2367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18EE89-0451-49B3-8087-D0101C8BBA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10" y="4358348"/>
            <a:ext cx="3890858" cy="23380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09367A-E669-4E0C-8E36-5BC97EF2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67" y="1879994"/>
            <a:ext cx="3424308" cy="2367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8EF2F3-93C2-4AF6-9F65-4F3AAD3D0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65" y="4358348"/>
            <a:ext cx="3424308" cy="2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6BCB7-D7C3-45D8-8E5A-501349CA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Inter-Scolaire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3182A-4A47-43B9-B902-9987A66D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Ligues de </a:t>
            </a:r>
            <a:r>
              <a:rPr lang="fr-CA" sz="3244" dirty="0"/>
              <a:t>basketball</a:t>
            </a:r>
            <a:r>
              <a:rPr lang="fr-CA" dirty="0"/>
              <a:t> régionale et provinciale coordonnées par le réseau du Sport Étudiant (R.S.E.Q)</a:t>
            </a:r>
          </a:p>
          <a:p>
            <a:r>
              <a:rPr lang="fr-CA" dirty="0"/>
              <a:t>Équipes qui représentent l’Odyssée Lafontaine / Dominique-Racine</a:t>
            </a:r>
          </a:p>
          <a:p>
            <a:r>
              <a:rPr lang="fr-CA" dirty="0"/>
              <a:t>Catégories par sexe : Atome (sec.1) , Benjamin (sec.1 et 2) , Cadet (sec.2 et 3) et Juvénile (sec. 4 et 5)</a:t>
            </a:r>
          </a:p>
          <a:p>
            <a:r>
              <a:rPr lang="fr-CA" dirty="0"/>
              <a:t>Intrusif (programmes de l’école) et axé sur le jeu collectif</a:t>
            </a:r>
          </a:p>
          <a:p>
            <a:r>
              <a:rPr lang="fr-CA" dirty="0"/>
              <a:t>Pont entre le SAÉ et les équipes</a:t>
            </a:r>
          </a:p>
          <a:p>
            <a:r>
              <a:rPr lang="fr-CA" dirty="0"/>
              <a:t>Communications (entraîneurs, gérants et le Club de Basketball)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E9C8A2-08D7-4E2E-8932-5E6020365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79" y="365124"/>
            <a:ext cx="1886321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C7047F-5730-432F-BEC6-5149801318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88632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5CDD4-E64F-4F9A-B02E-6EC6BD42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Procédures </a:t>
            </a:r>
            <a:r>
              <a:rPr lang="fr-CA"/>
              <a:t>Admission 2025-2026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68E34E-9A5F-7787-74EF-B70EF0D9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Remplir formulaire d`intérêt pour évaluation les mercredi soir a Laure-Conan (document disponible sur le site)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Remplir le formulaire d’admission en ligne du 13 novembre au 6 décembre (document disponible sur le site)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Soumettre et réponse par courriel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 bulletin et le certificat de naissance acheminés automatiquement à l`école (CSSRS)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Vous allez recevoir le formulaire de </a:t>
            </a:r>
            <a:r>
              <a:rPr lang="fr-CA"/>
              <a:t>recommandation 2025-2026 </a:t>
            </a:r>
            <a:r>
              <a:rPr lang="fr-CA" dirty="0"/>
              <a:t>qui dois être signé par le parent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Remettre ce formulaire au bureau de Benoit (Laure-Conan) ou par courriel à </a:t>
            </a:r>
            <a:r>
              <a:rPr lang="fr-CA" dirty="0">
                <a:hlinkClick r:id="rId2"/>
              </a:rPr>
              <a:t>benoit.vallières@noiretor.com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Je remets le formulaire à l`école (je vais vous tenir informé par courriel de notre décision)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Réponse au candidat 17 janvier 2025 au niveau académique et sportif (accepté ou refusé)  </a:t>
            </a:r>
          </a:p>
        </p:txBody>
      </p:sp>
    </p:spTree>
    <p:extLst>
      <p:ext uri="{BB962C8B-B14F-4D97-AF65-F5344CB8AC3E}">
        <p14:creationId xmlns:p14="http://schemas.microsoft.com/office/powerpoint/2010/main" val="90749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9FF8-1925-4D27-924A-A01306E7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Coordonnées et Varia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CC6CF-0E7C-4021-A688-94D890FE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929384"/>
            <a:ext cx="10787743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CA" b="1" dirty="0">
                <a:latin typeface="Arial Black" panose="020B0A04020102020204" pitchFamily="34" charset="0"/>
              </a:rPr>
              <a:t>Club de Basketball de Chicoutimi</a:t>
            </a:r>
          </a:p>
          <a:p>
            <a:r>
              <a:rPr lang="fr-CA" dirty="0"/>
              <a:t>Benoit Vallières, Coordonnateur technique : 418-698-5000 (6576) </a:t>
            </a:r>
            <a:r>
              <a:rPr lang="fr-CA" dirty="0">
                <a:hlinkClick r:id="rId2"/>
              </a:rPr>
              <a:t>benoit.vallieres@noiretor.com</a:t>
            </a:r>
            <a:r>
              <a:rPr lang="fr-CA" dirty="0"/>
              <a:t> </a:t>
            </a:r>
          </a:p>
          <a:p>
            <a:r>
              <a:rPr lang="fr-CA" dirty="0" err="1"/>
              <a:t>Angelle</a:t>
            </a:r>
            <a:r>
              <a:rPr lang="fr-CA" dirty="0"/>
              <a:t> Gagnon, Trésorière : </a:t>
            </a:r>
            <a:r>
              <a:rPr lang="fr-CA" dirty="0">
                <a:hlinkClick r:id="rId3"/>
              </a:rPr>
              <a:t>angelle.gagnon@noiretor.com</a:t>
            </a:r>
            <a:r>
              <a:rPr lang="fr-CA" dirty="0"/>
              <a:t> </a:t>
            </a:r>
          </a:p>
          <a:p>
            <a:r>
              <a:rPr lang="fr-CA" dirty="0"/>
              <a:t>Isabelle Pedneault , Présidente : </a:t>
            </a:r>
            <a:r>
              <a:rPr lang="fr-CA" dirty="0">
                <a:hlinkClick r:id="rId4"/>
              </a:rPr>
              <a:t>isabelle.pedneault@csrsaguenay.qc.ca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4400" dirty="0"/>
              <a:t>Questions et varia…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E310B3-1DC4-48BD-820D-9E6952FED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45" y="365125"/>
            <a:ext cx="1177190" cy="1254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DCE43E-6BF4-4ECC-A82E-5787A683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33" y="400470"/>
            <a:ext cx="1177190" cy="12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ED68B-B4A5-4B60-BFCE-13C294B3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Communications / Informations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79D298-2CD4-40DB-8900-9754F3CF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5545"/>
            <a:ext cx="5169763" cy="384732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E63641-963B-49E6-AF0F-72FA226B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5" y="2645545"/>
            <a:ext cx="5389732" cy="384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832BF0-7161-425B-8AF6-C0D623E16D8E}"/>
              </a:ext>
            </a:extLst>
          </p:cNvPr>
          <p:cNvSpPr txBox="1"/>
          <p:nvPr/>
        </p:nvSpPr>
        <p:spPr>
          <a:xfrm>
            <a:off x="1516813" y="2139009"/>
            <a:ext cx="265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www.noiretor.</a:t>
            </a:r>
            <a:r>
              <a:rPr lang="fr-CA" b="1" dirty="0">
                <a:latin typeface="Arial Black" panose="020B0A04020102020204" pitchFamily="34" charset="0"/>
              </a:rPr>
              <a:t>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A9A5F4-6CCE-4D94-881C-DD6D9603B900}"/>
              </a:ext>
            </a:extLst>
          </p:cNvPr>
          <p:cNvSpPr txBox="1"/>
          <p:nvPr/>
        </p:nvSpPr>
        <p:spPr>
          <a:xfrm>
            <a:off x="5690588" y="2139009"/>
            <a:ext cx="59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https://www.facebook.com/noiretorchicoutimi</a:t>
            </a:r>
          </a:p>
        </p:txBody>
      </p:sp>
    </p:spTree>
    <p:extLst>
      <p:ext uri="{BB962C8B-B14F-4D97-AF65-F5344CB8AC3E}">
        <p14:creationId xmlns:p14="http://schemas.microsoft.com/office/powerpoint/2010/main" val="180954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8BE03-00EC-481E-B999-FA78B635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 : Vers la réussite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BC8DE3-CC38-4C55-8C7B-E0EA8134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88" y="1838740"/>
            <a:ext cx="2368048" cy="48434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694D1-0521-4F99-923F-1252817AE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47" y="1838740"/>
            <a:ext cx="2465953" cy="4843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D8CB87-AD65-49CD-BD2B-FFB67E28C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4" y="1838740"/>
            <a:ext cx="2465953" cy="4843450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9D8CEFC-E983-482E-B67A-D39E75C50C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70" y="1838740"/>
            <a:ext cx="2368048" cy="4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69E1A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7650D-34FC-43D4-88BA-369172CB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fr-CA" sz="7400" dirty="0">
                <a:solidFill>
                  <a:srgbClr val="FBF9F6"/>
                </a:solidFill>
                <a:latin typeface="Imprint MT Shadow" panose="04020605060303030202" pitchFamily="82" charset="0"/>
              </a:rPr>
              <a:t>Sport-Études Basketball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7F2B6-3CDF-4C7D-92BE-B91295F4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fr-CA" sz="5400" dirty="0">
                <a:solidFill>
                  <a:srgbClr val="FBF9F6"/>
                </a:solidFill>
              </a:rPr>
              <a:t> </a:t>
            </a:r>
            <a:r>
              <a:rPr lang="fr-CA" sz="5400" dirty="0">
                <a:solidFill>
                  <a:srgbClr val="FBF9F6"/>
                </a:solidFill>
                <a:latin typeface="Arial Narrow" panose="020B0606020202030204" pitchFamily="34" charset="0"/>
              </a:rPr>
              <a:t>Mustangs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B0153-6A62-4112-AB41-0A648ECD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164443"/>
            <a:ext cx="3368969" cy="252911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8BE03-00EC-481E-B999-FA78B635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 : Vers la réussite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BC8DE3-CC38-4C55-8C7B-E0EA8134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88" y="1838740"/>
            <a:ext cx="2368048" cy="48434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694D1-0521-4F99-923F-1252817AE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47" y="1838740"/>
            <a:ext cx="2465953" cy="4843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D8CB87-AD65-49CD-BD2B-FFB67E28C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4" y="1838740"/>
            <a:ext cx="2465953" cy="4843450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9D8CEFC-E983-482E-B67A-D39E75C50C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70" y="1838740"/>
            <a:ext cx="2368048" cy="4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17650-A9AF-49D7-9C5B-58C0CAFA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2312" cy="873365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Reconnu par le ministère et la fédération de Basketball du Québec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985853-C947-47E7-986B-A8D8BCE0E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44" y="2025570"/>
            <a:ext cx="7086912" cy="3842904"/>
          </a:xfrm>
        </p:spPr>
      </p:pic>
    </p:spTree>
    <p:extLst>
      <p:ext uri="{BB962C8B-B14F-4D97-AF65-F5344CB8AC3E}">
        <p14:creationId xmlns:p14="http://schemas.microsoft.com/office/powerpoint/2010/main" val="209022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3B2F6-57C1-4159-B17E-07945924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8000" dirty="0">
                <a:latin typeface="Imprint MT Shadow" panose="04020605060303030202" pitchFamily="82" charset="0"/>
              </a:rPr>
              <a:t>R.E.D.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FA520-9CA8-45A6-BD99-F51FE358B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sz="7200" dirty="0"/>
              <a:t>RESPECT</a:t>
            </a:r>
          </a:p>
          <a:p>
            <a:r>
              <a:rPr lang="fr-CA" sz="7200" dirty="0"/>
              <a:t>ENGAGEMENT</a:t>
            </a:r>
          </a:p>
          <a:p>
            <a:r>
              <a:rPr lang="fr-CA" sz="7200" dirty="0"/>
              <a:t>DÉPASSEMENT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18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79D4A-F021-4FC7-B2C5-59947CB8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Horaire du Lundi au Vendredi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DEBF6-BABD-4B16-89BB-186944E3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8h00 à 12h00 : 3 cours de 75 minutes à L’Odyssée Lafontaine ou Dominique-Racine</a:t>
            </a:r>
          </a:p>
          <a:p>
            <a:r>
              <a:rPr lang="fr-CA" dirty="0"/>
              <a:t>12h00 à 13h10 : Dîner ou entraînement physique</a:t>
            </a:r>
          </a:p>
          <a:p>
            <a:r>
              <a:rPr lang="fr-CA" dirty="0"/>
              <a:t>13h15 à 16h10 : Entraînement de basketball, entraînement physique ou vidéo/étude</a:t>
            </a:r>
          </a:p>
          <a:p>
            <a:r>
              <a:rPr lang="fr-CA" dirty="0"/>
              <a:t>16h30 à 20h00 : Pratique en équipe (2 fois semaine d’une durée de 1h30)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Les entraînements SAÉ sont à Laure-Conan et les entraînements d’équipes dans les 3 écoles </a:t>
            </a:r>
          </a:p>
          <a:p>
            <a:pPr marL="0" indent="0" algn="ctr">
              <a:buNone/>
            </a:pPr>
            <a:r>
              <a:rPr lang="fr-CA" dirty="0"/>
              <a:t>(Lafontaine et/ou Dominique-Racine et/ou Laure-Conan)</a:t>
            </a:r>
          </a:p>
          <a:p>
            <a:pPr marL="0" indent="0" algn="ctr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72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776978-EA5A-4CF0-8493-8C77368C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/>
              <a:t>Exemples d’horaire à 3 / 6 Groupes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93A4C4-8DB7-8BA3-113C-727BAC93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1" y="97277"/>
            <a:ext cx="7650349" cy="70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5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B0FE9-029C-4BAA-BACB-1C23BE82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Entraînements Basketball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A7099-D59C-440A-894C-54F657E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Axé sur le développement individuel (5 à 6 heures par semaine)</a:t>
            </a:r>
          </a:p>
          <a:p>
            <a:r>
              <a:rPr lang="fr-CA" dirty="0"/>
              <a:t>Amélioration des habiletés </a:t>
            </a:r>
          </a:p>
          <a:p>
            <a:r>
              <a:rPr lang="fr-CA" dirty="0"/>
              <a:t>Objectifs individuels</a:t>
            </a:r>
          </a:p>
          <a:p>
            <a:r>
              <a:rPr lang="fr-CA" dirty="0"/>
              <a:t>Équilibre, Agilité, Coordination et Vitesse</a:t>
            </a:r>
          </a:p>
          <a:p>
            <a:r>
              <a:rPr lang="fr-CA" dirty="0"/>
              <a:t>Échauffements, jeux de pieds, manipulation, dribble, passes, lancers </a:t>
            </a:r>
          </a:p>
          <a:p>
            <a:r>
              <a:rPr lang="fr-CA" dirty="0"/>
              <a:t>Principes de jeux de base et collectif à 2, 3, 4 et 5 </a:t>
            </a:r>
          </a:p>
          <a:p>
            <a:r>
              <a:rPr lang="fr-CA" dirty="0"/>
              <a:t>Étirements et retour au calme</a:t>
            </a:r>
          </a:p>
        </p:txBody>
      </p:sp>
    </p:spTree>
    <p:extLst>
      <p:ext uri="{BB962C8B-B14F-4D97-AF65-F5344CB8AC3E}">
        <p14:creationId xmlns:p14="http://schemas.microsoft.com/office/powerpoint/2010/main" val="17429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EBF92-976A-446E-B0FB-D526D833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Entraînements physique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B1377-B5D9-49E2-B824-9D744C05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Centre Lucien Brunel (4 à 5 heures par semaine)</a:t>
            </a:r>
          </a:p>
          <a:p>
            <a:r>
              <a:rPr lang="fr-CA" dirty="0"/>
              <a:t>Entraînement général complet en tenant compte des besoins de l’athlète</a:t>
            </a:r>
          </a:p>
          <a:p>
            <a:r>
              <a:rPr lang="fr-CA" dirty="0"/>
              <a:t>Équilibre, Agilité, Coordination et Vitesse</a:t>
            </a:r>
          </a:p>
          <a:p>
            <a:r>
              <a:rPr lang="fr-CA" dirty="0"/>
              <a:t>Musculation adaptée, </a:t>
            </a:r>
            <a:r>
              <a:rPr lang="fr-CA" dirty="0" err="1"/>
              <a:t>spinning</a:t>
            </a:r>
            <a:r>
              <a:rPr lang="fr-CA" dirty="0"/>
              <a:t>, yoga, cardio, prévention, etc.</a:t>
            </a:r>
          </a:p>
          <a:p>
            <a:r>
              <a:rPr lang="fr-CA" dirty="0"/>
              <a:t>Ateliers de nutrition, visualisation, stress, performance, etc.</a:t>
            </a:r>
          </a:p>
          <a:p>
            <a:r>
              <a:rPr lang="fr-CA" dirty="0"/>
              <a:t>Service de Physio, Chiro et Kinésiologue</a:t>
            </a:r>
          </a:p>
        </p:txBody>
      </p:sp>
    </p:spTree>
    <p:extLst>
      <p:ext uri="{BB962C8B-B14F-4D97-AF65-F5344CB8AC3E}">
        <p14:creationId xmlns:p14="http://schemas.microsoft.com/office/powerpoint/2010/main" val="21691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EB66D-8135-48FE-8DF8-06B8B605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Horaire des Études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8D333-F7D3-49C1-84DE-5A40D75D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Autonomie (1 à 5 heures de disponible)</a:t>
            </a:r>
          </a:p>
          <a:p>
            <a:r>
              <a:rPr lang="fr-CA" dirty="0"/>
              <a:t>Périodes d’examens </a:t>
            </a:r>
          </a:p>
          <a:p>
            <a:r>
              <a:rPr lang="fr-CA" dirty="0"/>
              <a:t>Gestion du temps dans un horaire chargé</a:t>
            </a:r>
          </a:p>
          <a:p>
            <a:r>
              <a:rPr lang="fr-CA" dirty="0"/>
              <a:t>Privilège du programme SAÉ</a:t>
            </a:r>
          </a:p>
          <a:p>
            <a:r>
              <a:rPr lang="fr-CA" dirty="0"/>
              <a:t>Demande ‘Gros bon sens’ versus les compétitions</a:t>
            </a:r>
          </a:p>
          <a:p>
            <a:r>
              <a:rPr lang="fr-CA" dirty="0"/>
              <a:t>Impact positif sur les résultats académiques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54157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659</Words>
  <Application>Microsoft Office PowerPoint</Application>
  <PresentationFormat>Grand écran</PresentationFormat>
  <Paragraphs>80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Imprint MT Shadow</vt:lpstr>
      <vt:lpstr>Modern Love</vt:lpstr>
      <vt:lpstr>The Hand</vt:lpstr>
      <vt:lpstr>SketchyVTI</vt:lpstr>
      <vt:lpstr>Sport-Études Basketball</vt:lpstr>
      <vt:lpstr>Objectif : Vers la réussite</vt:lpstr>
      <vt:lpstr>Reconnu par le ministère et la fédération de Basketball du Québec</vt:lpstr>
      <vt:lpstr>R.E.D.</vt:lpstr>
      <vt:lpstr>Horaire du Lundi au Vendredi</vt:lpstr>
      <vt:lpstr>Exemples d’horaire à 3 / 6 Groupes</vt:lpstr>
      <vt:lpstr>Entraînements Basketball</vt:lpstr>
      <vt:lpstr>Entraînements physique</vt:lpstr>
      <vt:lpstr>Horaire des Études </vt:lpstr>
      <vt:lpstr>Évaluation / Assiduité / Aide</vt:lpstr>
      <vt:lpstr>Installations</vt:lpstr>
      <vt:lpstr>Inter-Scolaire </vt:lpstr>
      <vt:lpstr>Procédures Admission 2025-2026</vt:lpstr>
      <vt:lpstr>Coordonnées et Varia</vt:lpstr>
      <vt:lpstr>Communications / Informations</vt:lpstr>
      <vt:lpstr>Objectif : Vers la réussite</vt:lpstr>
      <vt:lpstr>Sport-Études Basketball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Études Basketball</dc:title>
  <dc:creator>BENOIT VALLIERES</dc:creator>
  <cp:lastModifiedBy>Vallières, Benoit</cp:lastModifiedBy>
  <cp:revision>45</cp:revision>
  <cp:lastPrinted>2020-11-10T14:32:22Z</cp:lastPrinted>
  <dcterms:created xsi:type="dcterms:W3CDTF">2020-11-06T15:53:16Z</dcterms:created>
  <dcterms:modified xsi:type="dcterms:W3CDTF">2024-10-31T18:04:49Z</dcterms:modified>
</cp:coreProperties>
</file>